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  <p:sldMasterId id="2147483952" r:id="rId2"/>
  </p:sldMasterIdLst>
  <p:notesMasterIdLst>
    <p:notesMasterId r:id="rId10"/>
  </p:notesMasterIdLst>
  <p:handoutMasterIdLst>
    <p:handoutMasterId r:id="rId11"/>
  </p:handoutMasterIdLst>
  <p:sldIdLst>
    <p:sldId id="437" r:id="rId3"/>
    <p:sldId id="447" r:id="rId4"/>
    <p:sldId id="443" r:id="rId5"/>
    <p:sldId id="448" r:id="rId6"/>
    <p:sldId id="449" r:id="rId7"/>
    <p:sldId id="440" r:id="rId8"/>
    <p:sldId id="442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E"/>
    <a:srgbClr val="FF3300"/>
    <a:srgbClr val="000099"/>
    <a:srgbClr val="FF0000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3" autoAdjust="0"/>
    <p:restoredTop sz="90232" autoAdjust="0"/>
  </p:normalViewPr>
  <p:slideViewPr>
    <p:cSldViewPr>
      <p:cViewPr varScale="1">
        <p:scale>
          <a:sx n="49" d="100"/>
          <a:sy n="49" d="100"/>
        </p:scale>
        <p:origin x="125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55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32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C5D12-2BAC-4AC6-9C50-E213DD8C875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47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92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6290-8580-4AF1-9B72-ED4F09EAE2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11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835AF-52E6-4C9E-9D6A-373D3BA1871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08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EC42-F2AC-4653-BA64-8398A2635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30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3DC91-FF4C-4490-B0B5-08A164E412E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74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06629-097A-4A85-BC6F-B9110EBD66A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97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3FCD1-17FC-4A1C-AA10-795E708957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68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F080-CD83-478D-A289-C746F21AEC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96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3734-48D5-4C64-8B7A-742CE6426B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6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56326-979C-4C4A-BCB4-5081F9EDE1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55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2FD8D-074A-49AD-ADCE-54D0A1F9A3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58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EB13-A71E-4C25-82C0-84372F19B6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6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A115AB1-81D2-4D4C-AA38-A7312C1FC1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9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95536" y="260648"/>
            <a:ext cx="8387161" cy="6408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Международный конгресс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«Инновации и кадры в геополитике железнодорожного транспорта»</a:t>
            </a: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«Кадровое обеспечение глобализации транспорта и экономики»</a:t>
            </a:r>
          </a:p>
          <a:p>
            <a:pPr algn="ctr">
              <a:lnSpc>
                <a:spcPts val="366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Президент Ассоциации вузов транспорта, </a:t>
            </a:r>
          </a:p>
          <a:p>
            <a:pPr algn="ctr">
              <a:lnSpc>
                <a:spcPts val="366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ректор МИИТ,  д.т.н., профессор</a:t>
            </a:r>
          </a:p>
          <a:p>
            <a:pPr algn="r">
              <a:lnSpc>
                <a:spcPts val="366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ЛЁВИН БОРИС АЛЕКСЕЕВИЧ</a:t>
            </a:r>
          </a:p>
          <a:p>
            <a:pPr algn="r"/>
            <a:endParaRPr lang="ru-RU" sz="28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г. Санкт-Петербург, 17 июня 2015 г. </a:t>
            </a:r>
          </a:p>
          <a:p>
            <a:pPr algn="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3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49087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55576" y="1844824"/>
            <a:ext cx="7992889" cy="864096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Геополитика железнодорожного транспорта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116632"/>
            <a:ext cx="7992888" cy="792088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Глобализация экономики</a:t>
            </a:r>
          </a:p>
        </p:txBody>
      </p:sp>
      <p:sp>
        <p:nvSpPr>
          <p:cNvPr id="14" name="Нашивка 13"/>
          <p:cNvSpPr/>
          <p:nvPr/>
        </p:nvSpPr>
        <p:spPr>
          <a:xfrm rot="16200000" flipH="1">
            <a:off x="4153395" y="850155"/>
            <a:ext cx="621185" cy="1080120"/>
          </a:xfrm>
          <a:prstGeom prst="chevron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16200000" flipH="1">
            <a:off x="4225404" y="2623469"/>
            <a:ext cx="621185" cy="1080120"/>
          </a:xfrm>
          <a:prstGeom prst="chevron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778192" y="3789040"/>
            <a:ext cx="7992889" cy="1087847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Необходимость масштабной </a:t>
            </a:r>
            <a:r>
              <a:rPr lang="ru-RU" sz="2400" dirty="0" smtClean="0">
                <a:solidFill>
                  <a:srgbClr val="FF0000"/>
                </a:solidFill>
              </a:rPr>
              <a:t>международной </a:t>
            </a:r>
          </a:p>
          <a:p>
            <a:pPr algn="ctr">
              <a:lnSpc>
                <a:spcPts val="2420"/>
              </a:lnSpc>
            </a:pPr>
            <a:r>
              <a:rPr lang="ru-RU" sz="2400" dirty="0">
                <a:solidFill>
                  <a:srgbClr val="FF0000"/>
                </a:solidFill>
              </a:rPr>
              <a:t>к</a:t>
            </a:r>
            <a:r>
              <a:rPr lang="ru-RU" sz="2400" dirty="0" smtClean="0">
                <a:solidFill>
                  <a:srgbClr val="FF0000"/>
                </a:solidFill>
              </a:rPr>
              <a:t>ооперации </a:t>
            </a:r>
            <a:r>
              <a:rPr lang="ru-RU" sz="2400" dirty="0" smtClean="0">
                <a:solidFill>
                  <a:srgbClr val="002060"/>
                </a:solidFill>
              </a:rPr>
              <a:t>высших учебных и научных заведений</a:t>
            </a:r>
          </a:p>
          <a:p>
            <a:pPr algn="ctr">
              <a:lnSpc>
                <a:spcPts val="2420"/>
              </a:lnSpc>
            </a:pPr>
            <a:r>
              <a:rPr lang="ru-RU" sz="2400" dirty="0">
                <a:solidFill>
                  <a:srgbClr val="002060"/>
                </a:solidFill>
              </a:rPr>
              <a:t>т</a:t>
            </a:r>
            <a:r>
              <a:rPr lang="ru-RU" sz="2400" dirty="0" smtClean="0">
                <a:solidFill>
                  <a:srgbClr val="002060"/>
                </a:solidFill>
              </a:rPr>
              <a:t>ранспорта государств-партнёров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755576" y="5877272"/>
            <a:ext cx="7992889" cy="841073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Системный  интегратор – </a:t>
            </a:r>
            <a:r>
              <a:rPr lang="ru-RU" sz="2400" dirty="0" smtClean="0">
                <a:solidFill>
                  <a:srgbClr val="FFFF00"/>
                </a:solidFill>
              </a:rPr>
              <a:t>Ассоциация вузов транспорта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5400000" flipH="1">
            <a:off x="4369420" y="4855717"/>
            <a:ext cx="621185" cy="1080120"/>
          </a:xfrm>
          <a:prstGeom prst="chevron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49087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88719" y="1123406"/>
            <a:ext cx="7992889" cy="793426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Совет по образованию и науке при </a:t>
            </a:r>
            <a:r>
              <a:rPr lang="ru-RU" sz="2200" dirty="0" smtClean="0">
                <a:solidFill>
                  <a:srgbClr val="FF0000"/>
                </a:solidFill>
              </a:rPr>
              <a:t>КТС СНГ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116632"/>
            <a:ext cx="7992888" cy="864096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Ассоциация вузов транспорта в интернационализации образования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788719" y="1916832"/>
            <a:ext cx="7992889" cy="864096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Договоры и соглашения о сотрудничестве с </a:t>
            </a:r>
          </a:p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FF0000"/>
                </a:solidFill>
              </a:rPr>
              <a:t>ОСЖД, МСЖД, КСТП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77402" y="5517232"/>
            <a:ext cx="7995444" cy="1080120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Совместные с Посольствами Германии и Франции в РФ</a:t>
            </a:r>
          </a:p>
          <a:p>
            <a:pPr algn="ctr">
              <a:lnSpc>
                <a:spcPts val="2040"/>
              </a:lnSpc>
            </a:pPr>
            <a:r>
              <a:rPr lang="ru-RU" sz="2200" dirty="0">
                <a:solidFill>
                  <a:srgbClr val="FF0000"/>
                </a:solidFill>
              </a:rPr>
              <a:t>с</a:t>
            </a:r>
            <a:r>
              <a:rPr lang="ru-RU" sz="2200" dirty="0" smtClean="0">
                <a:solidFill>
                  <a:srgbClr val="FF0000"/>
                </a:solidFill>
              </a:rPr>
              <a:t>типендиальные программы </a:t>
            </a:r>
            <a:r>
              <a:rPr lang="ru-RU" sz="2200" dirty="0" smtClean="0">
                <a:solidFill>
                  <a:srgbClr val="002060"/>
                </a:solidFill>
              </a:rPr>
              <a:t>вузов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801783" y="4113076"/>
            <a:ext cx="7971062" cy="1404156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Международные </a:t>
            </a:r>
            <a:r>
              <a:rPr lang="ru-RU" sz="2200" dirty="0" smtClean="0">
                <a:solidFill>
                  <a:srgbClr val="FF0000"/>
                </a:solidFill>
              </a:rPr>
              <a:t>конференции </a:t>
            </a:r>
            <a:r>
              <a:rPr lang="ru-RU" sz="2200" dirty="0">
                <a:solidFill>
                  <a:srgbClr val="FF0000"/>
                </a:solidFill>
              </a:rPr>
              <a:t>университетов </a:t>
            </a:r>
            <a:endParaRPr lang="ru-RU" sz="2200" dirty="0" smtClean="0">
              <a:solidFill>
                <a:srgbClr val="FF0000"/>
              </a:solidFill>
            </a:endParaRPr>
          </a:p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FF0000"/>
                </a:solidFill>
              </a:rPr>
              <a:t>Российской </a:t>
            </a:r>
            <a:r>
              <a:rPr lang="ru-RU" sz="2200" dirty="0">
                <a:solidFill>
                  <a:srgbClr val="FF0000"/>
                </a:solidFill>
              </a:rPr>
              <a:t>Федерации </a:t>
            </a:r>
            <a:r>
              <a:rPr lang="ru-RU" sz="2200" dirty="0" smtClean="0">
                <a:solidFill>
                  <a:srgbClr val="FF0000"/>
                </a:solidFill>
              </a:rPr>
              <a:t>и Франции</a:t>
            </a:r>
            <a:r>
              <a:rPr lang="ru-RU" sz="2200" dirty="0">
                <a:solidFill>
                  <a:srgbClr val="002060"/>
                </a:solidFill>
              </a:rPr>
              <a:t>, занимающихся </a:t>
            </a:r>
            <a:endParaRPr lang="ru-RU" sz="2200" dirty="0" smtClean="0">
              <a:solidFill>
                <a:srgbClr val="002060"/>
              </a:solidFill>
            </a:endParaRPr>
          </a:p>
          <a:p>
            <a:pPr algn="ctr">
              <a:lnSpc>
                <a:spcPts val="2040"/>
              </a:lnSpc>
            </a:pPr>
            <a:r>
              <a:rPr lang="ru-RU" sz="2200" dirty="0">
                <a:solidFill>
                  <a:srgbClr val="002060"/>
                </a:solidFill>
              </a:rPr>
              <a:t>п</a:t>
            </a:r>
            <a:r>
              <a:rPr lang="ru-RU" sz="2200" dirty="0" smtClean="0">
                <a:solidFill>
                  <a:srgbClr val="002060"/>
                </a:solidFill>
              </a:rPr>
              <a:t>одготовкой кадров </a:t>
            </a:r>
            <a:r>
              <a:rPr lang="ru-RU" sz="2200" dirty="0">
                <a:solidFill>
                  <a:srgbClr val="002060"/>
                </a:solidFill>
              </a:rPr>
              <a:t>для железнодорожного </a:t>
            </a:r>
            <a:r>
              <a:rPr lang="ru-RU" sz="2200" dirty="0" smtClean="0">
                <a:solidFill>
                  <a:srgbClr val="002060"/>
                </a:solidFill>
              </a:rPr>
              <a:t>транспорта</a:t>
            </a:r>
          </a:p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( </a:t>
            </a:r>
            <a:r>
              <a:rPr lang="ru-RU" sz="2200" dirty="0" smtClean="0">
                <a:solidFill>
                  <a:srgbClr val="FF0000"/>
                </a:solidFill>
              </a:rPr>
              <a:t>2014 г. – Москва, 2015 г. – Париж</a:t>
            </a:r>
            <a:r>
              <a:rPr lang="ru-RU" sz="2200" dirty="0" smtClean="0">
                <a:solidFill>
                  <a:srgbClr val="002060"/>
                </a:solidFill>
              </a:rPr>
              <a:t>)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777402" y="2852936"/>
            <a:ext cx="7995443" cy="1152128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Международные научно-практические конференции </a:t>
            </a:r>
          </a:p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студентов </a:t>
            </a:r>
            <a:r>
              <a:rPr lang="ru-RU" sz="2200" dirty="0">
                <a:solidFill>
                  <a:srgbClr val="002060"/>
                </a:solidFill>
              </a:rPr>
              <a:t>и молодых </a:t>
            </a:r>
            <a:r>
              <a:rPr lang="ru-RU" sz="2200" dirty="0" smtClean="0">
                <a:solidFill>
                  <a:srgbClr val="002060"/>
                </a:solidFill>
              </a:rPr>
              <a:t>учёных </a:t>
            </a:r>
            <a:r>
              <a:rPr lang="ru-RU" sz="2200" dirty="0">
                <a:solidFill>
                  <a:srgbClr val="FF0000"/>
                </a:solidFill>
              </a:rPr>
              <a:t>«</a:t>
            </a:r>
            <a:r>
              <a:rPr lang="ru-RU" sz="2200" dirty="0" err="1">
                <a:solidFill>
                  <a:srgbClr val="FF0000"/>
                </a:solidFill>
              </a:rPr>
              <a:t>Trans-Mech-Art-Chem</a:t>
            </a:r>
            <a:r>
              <a:rPr lang="ru-RU" sz="2200" dirty="0" smtClean="0">
                <a:solidFill>
                  <a:srgbClr val="FF0000"/>
                </a:solidFill>
              </a:rPr>
              <a:t>»</a:t>
            </a:r>
          </a:p>
          <a:p>
            <a:pPr algn="ctr">
              <a:lnSpc>
                <a:spcPts val="204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(2015 г. – </a:t>
            </a:r>
            <a:r>
              <a:rPr lang="ru-RU" sz="2200" dirty="0" smtClean="0">
                <a:solidFill>
                  <a:srgbClr val="FF0000"/>
                </a:solidFill>
              </a:rPr>
              <a:t>Х юбилейная конференция</a:t>
            </a:r>
            <a:r>
              <a:rPr lang="ru-RU" sz="2200" dirty="0" smtClean="0">
                <a:solidFill>
                  <a:srgbClr val="002060"/>
                </a:solidFill>
              </a:rPr>
              <a:t>, Москва, МИИТ)</a:t>
            </a:r>
          </a:p>
        </p:txBody>
      </p:sp>
    </p:spTree>
    <p:extLst>
      <p:ext uri="{BB962C8B-B14F-4D97-AF65-F5344CB8AC3E}">
        <p14:creationId xmlns:p14="http://schemas.microsoft.com/office/powerpoint/2010/main" val="15763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800" b="1" dirty="0">
              <a:solidFill>
                <a:srgbClr val="00206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1326479" y="836712"/>
            <a:ext cx="1109813" cy="105841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ОСЖД</a:t>
            </a:r>
          </a:p>
          <a:p>
            <a:pPr algn="ctr">
              <a:lnSpc>
                <a:spcPts val="2080"/>
              </a:lnSpc>
              <a:defRPr/>
            </a:pPr>
            <a:endParaRPr lang="ru-RU" sz="14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0"/>
            <a:ext cx="8460433" cy="69269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>
                <a:latin typeface="Verdana" pitchFamily="34" charset="0"/>
                <a:cs typeface="Times New Roman" pitchFamily="18" charset="0"/>
              </a:rPr>
              <a:t> </a:t>
            </a:r>
          </a:p>
          <a:p>
            <a:pPr algn="ctr">
              <a:lnSpc>
                <a:spcPts val="256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Международное сотрудничество вузов железнодорожного транспорта РФ (</a:t>
            </a:r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 1946 г.)</a:t>
            </a:r>
          </a:p>
          <a:p>
            <a:pPr algn="ctr">
              <a:defRPr/>
            </a:pPr>
            <a:r>
              <a:rPr lang="ru-RU" dirty="0" smtClean="0">
                <a:latin typeface="Verdana" pitchFamily="34" charset="0"/>
                <a:cs typeface="Times New Roman" pitchFamily="18" charset="0"/>
              </a:rPr>
              <a:t> </a:t>
            </a:r>
            <a:endParaRPr lang="ru-RU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5802736" y="852660"/>
            <a:ext cx="3233760" cy="104246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endParaRPr lang="ru-RU" sz="16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Координационный Совет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п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о Транссибирским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перевозкам</a:t>
            </a:r>
            <a:endParaRPr lang="ru-RU" sz="2000" dirty="0" smtClean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endParaRPr lang="ru-RU" sz="14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107504" y="836712"/>
            <a:ext cx="1080120" cy="1058416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М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СЖД</a:t>
            </a:r>
          </a:p>
          <a:p>
            <a:pPr algn="ctr">
              <a:lnSpc>
                <a:spcPts val="2080"/>
              </a:lnSpc>
              <a:defRPr/>
            </a:pPr>
            <a:endParaRPr lang="ru-RU" sz="1400" dirty="0">
              <a:solidFill>
                <a:srgbClr val="6600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5652120" y="5043638"/>
            <a:ext cx="1944216" cy="133769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Национальные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 органы 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т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ранспорта и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образования</a:t>
            </a:r>
            <a:endParaRPr lang="ru-RU" sz="1600" dirty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756656" y="5108673"/>
            <a:ext cx="1439080" cy="131880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Посольства</a:t>
            </a:r>
            <a:endParaRPr lang="ru-RU" sz="1600" dirty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3" name="AutoShape 11"/>
          <p:cNvSpPr>
            <a:spLocks noChangeArrowheads="1"/>
          </p:cNvSpPr>
          <p:nvPr/>
        </p:nvSpPr>
        <p:spPr bwMode="auto">
          <a:xfrm>
            <a:off x="2555776" y="5043638"/>
            <a:ext cx="2880320" cy="133769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Ведущие 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т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ранспортные 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и технические 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вузы</a:t>
            </a:r>
          </a:p>
          <a:p>
            <a:pPr algn="ctr">
              <a:lnSpc>
                <a:spcPts val="2080"/>
              </a:lnSpc>
              <a:defRPr/>
            </a:pPr>
            <a:endParaRPr lang="ru-RU" sz="1600" dirty="0">
              <a:solidFill>
                <a:schemeClr val="accent3">
                  <a:lumMod val="50000"/>
                </a:schemeClr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7812360" y="5085183"/>
            <a:ext cx="1152128" cy="125496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Научные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центры</a:t>
            </a:r>
            <a:endParaRPr lang="ru-RU" sz="1600" dirty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186110" y="2996953"/>
            <a:ext cx="8760971" cy="839974"/>
          </a:xfrm>
          <a:prstGeom prst="fra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9914" y="3241683"/>
            <a:ext cx="8188549" cy="40011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БОЛЕЕ </a:t>
            </a:r>
            <a:r>
              <a:rPr lang="ru-RU" sz="2000" dirty="0" smtClean="0">
                <a:solidFill>
                  <a:srgbClr val="FFFF00"/>
                </a:solidFill>
              </a:rPr>
              <a:t>150</a:t>
            </a:r>
            <a:r>
              <a:rPr lang="ru-RU" sz="2000" dirty="0" smtClean="0"/>
              <a:t> ПАРТНЁРОВ ИЗ </a:t>
            </a:r>
            <a:r>
              <a:rPr lang="ru-RU" sz="2000" dirty="0" smtClean="0">
                <a:solidFill>
                  <a:srgbClr val="FFFF00"/>
                </a:solidFill>
              </a:rPr>
              <a:t>60</a:t>
            </a:r>
            <a:r>
              <a:rPr lang="ru-RU" sz="2000" dirty="0" smtClean="0"/>
              <a:t> СТРАН АЗИИ, АМЕРИКИ, АФРИКИ, ЕВРОПЫ</a:t>
            </a:r>
            <a:endParaRPr lang="ru-RU" sz="2000" dirty="0"/>
          </a:p>
        </p:txBody>
      </p:sp>
      <p:sp>
        <p:nvSpPr>
          <p:cNvPr id="7" name="Блок-схема: объединение 6"/>
          <p:cNvSpPr/>
          <p:nvPr/>
        </p:nvSpPr>
        <p:spPr>
          <a:xfrm rot="10800000">
            <a:off x="395536" y="2004788"/>
            <a:ext cx="553524" cy="848148"/>
          </a:xfrm>
          <a:prstGeom prst="flowChartMer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объединение 36"/>
          <p:cNvSpPr/>
          <p:nvPr/>
        </p:nvSpPr>
        <p:spPr>
          <a:xfrm rot="10800000">
            <a:off x="1619673" y="1988840"/>
            <a:ext cx="553524" cy="832202"/>
          </a:xfrm>
          <a:prstGeom prst="flowChartMer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объединение 37"/>
          <p:cNvSpPr/>
          <p:nvPr/>
        </p:nvSpPr>
        <p:spPr>
          <a:xfrm rot="10800000">
            <a:off x="3802452" y="1988840"/>
            <a:ext cx="553524" cy="848148"/>
          </a:xfrm>
          <a:prstGeom prst="flowChartMer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объединение 38"/>
          <p:cNvSpPr/>
          <p:nvPr/>
        </p:nvSpPr>
        <p:spPr>
          <a:xfrm rot="10800000">
            <a:off x="7020272" y="1988840"/>
            <a:ext cx="553524" cy="848148"/>
          </a:xfrm>
          <a:prstGeom prst="flowChartMer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объединение 41"/>
          <p:cNvSpPr/>
          <p:nvPr/>
        </p:nvSpPr>
        <p:spPr>
          <a:xfrm>
            <a:off x="3923928" y="4005064"/>
            <a:ext cx="553524" cy="848148"/>
          </a:xfrm>
          <a:prstGeom prst="flowChartMer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объединение 42"/>
          <p:cNvSpPr/>
          <p:nvPr/>
        </p:nvSpPr>
        <p:spPr>
          <a:xfrm>
            <a:off x="6250724" y="4005064"/>
            <a:ext cx="553524" cy="848148"/>
          </a:xfrm>
          <a:prstGeom prst="flowChartMer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объединение 43"/>
          <p:cNvSpPr/>
          <p:nvPr/>
        </p:nvSpPr>
        <p:spPr>
          <a:xfrm>
            <a:off x="8087470" y="4077072"/>
            <a:ext cx="553524" cy="848148"/>
          </a:xfrm>
          <a:prstGeom prst="flowChartMer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AutoShape 11"/>
          <p:cNvSpPr>
            <a:spLocks noChangeArrowheads="1"/>
          </p:cNvSpPr>
          <p:nvPr/>
        </p:nvSpPr>
        <p:spPr bwMode="auto">
          <a:xfrm>
            <a:off x="2555776" y="836712"/>
            <a:ext cx="3127476" cy="105841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08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Координационное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т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ранспортное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с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овещание 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г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осударств –</a:t>
            </a:r>
          </a:p>
          <a:p>
            <a:pPr algn="ctr">
              <a:lnSpc>
                <a:spcPts val="2080"/>
              </a:lnSpc>
              <a:defRPr/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у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частников СНГ</a:t>
            </a:r>
            <a:endParaRPr lang="ru-RU" sz="1600" dirty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6" name="Блок-схема: объединение 45"/>
          <p:cNvSpPr/>
          <p:nvPr/>
        </p:nvSpPr>
        <p:spPr>
          <a:xfrm>
            <a:off x="1066148" y="4021012"/>
            <a:ext cx="553524" cy="848148"/>
          </a:xfrm>
          <a:prstGeom prst="flowChartMer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1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04217" y="5373216"/>
            <a:ext cx="8796093" cy="1270311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Совместные образовательные программы </a:t>
            </a:r>
            <a:r>
              <a:rPr lang="ru-RU" sz="2400" dirty="0" smtClean="0">
                <a:solidFill>
                  <a:srgbClr val="002060"/>
                </a:solidFill>
              </a:rPr>
              <a:t>с ведущими вузами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Азии и </a:t>
            </a:r>
            <a:r>
              <a:rPr lang="ru-RU" sz="2400" dirty="0">
                <a:solidFill>
                  <a:srgbClr val="002060"/>
                </a:solidFill>
              </a:rPr>
              <a:t>Е</a:t>
            </a:r>
            <a:r>
              <a:rPr lang="ru-RU" sz="2400" dirty="0" smtClean="0">
                <a:solidFill>
                  <a:srgbClr val="002060"/>
                </a:solidFill>
              </a:rPr>
              <a:t>вропы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2348881"/>
            <a:ext cx="8832439" cy="144016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Международные проекты </a:t>
            </a:r>
            <a:r>
              <a:rPr lang="ru-RU" sz="2400" dirty="0" smtClean="0">
                <a:solidFill>
                  <a:srgbClr val="990000"/>
                </a:solidFill>
              </a:rPr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в</a:t>
            </a:r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том числе по линии ЕС,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</a:t>
            </a:r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получением грантов по программам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«</a:t>
            </a:r>
            <a:r>
              <a:rPr lang="ru-RU" sz="2400" dirty="0" err="1" smtClean="0">
                <a:solidFill>
                  <a:srgbClr val="002060"/>
                </a:solidFill>
              </a:rPr>
              <a:t>Эразмус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Мундус</a:t>
            </a:r>
            <a:r>
              <a:rPr lang="ru-RU" sz="2400" dirty="0" smtClean="0">
                <a:solidFill>
                  <a:srgbClr val="002060"/>
                </a:solidFill>
              </a:rPr>
              <a:t>», «</a:t>
            </a:r>
            <a:r>
              <a:rPr lang="ru-RU" sz="2400" dirty="0" err="1" smtClean="0">
                <a:solidFill>
                  <a:srgbClr val="002060"/>
                </a:solidFill>
              </a:rPr>
              <a:t>Темпус</a:t>
            </a:r>
            <a:r>
              <a:rPr lang="ru-RU" sz="2400" dirty="0" smtClean="0">
                <a:solidFill>
                  <a:srgbClr val="002060"/>
                </a:solidFill>
              </a:rPr>
              <a:t>» и т.д.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04218" y="3789041"/>
            <a:ext cx="8796092" cy="158417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Крупные научно-образовательные конференции и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семинары (ВСД, безопасность движения, логистика, транспортные коридоры и т.д. )</a:t>
            </a:r>
          </a:p>
        </p:txBody>
      </p:sp>
      <p:sp>
        <p:nvSpPr>
          <p:cNvPr id="2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4055" y="116632"/>
            <a:ext cx="8460433" cy="69269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Международный авторитет вузов России </a:t>
            </a:r>
            <a:endParaRPr lang="ru-RU" sz="2800" dirty="0" smtClean="0">
              <a:solidFill>
                <a:srgbClr val="00206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545" y="980728"/>
            <a:ext cx="8881322" cy="1368153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Стратегические партнёры: </a:t>
            </a:r>
            <a:r>
              <a:rPr lang="ru-RU" sz="2400" dirty="0" smtClean="0">
                <a:solidFill>
                  <a:srgbClr val="002060"/>
                </a:solidFill>
              </a:rPr>
              <a:t>«</a:t>
            </a:r>
            <a:r>
              <a:rPr lang="ru-RU" sz="2400" dirty="0" err="1" smtClean="0">
                <a:solidFill>
                  <a:srgbClr val="002060"/>
                </a:solidFill>
              </a:rPr>
              <a:t>Альстом</a:t>
            </a:r>
            <a:r>
              <a:rPr lang="ru-RU" sz="2400" dirty="0" smtClean="0">
                <a:solidFill>
                  <a:srgbClr val="002060"/>
                </a:solidFill>
              </a:rPr>
              <a:t>», «</a:t>
            </a:r>
            <a:r>
              <a:rPr lang="ru-RU" sz="2400" dirty="0" err="1" smtClean="0">
                <a:solidFill>
                  <a:srgbClr val="002060"/>
                </a:solidFill>
              </a:rPr>
              <a:t>Бомбардье</a:t>
            </a:r>
            <a:r>
              <a:rPr lang="ru-RU" sz="2400" dirty="0" smtClean="0">
                <a:solidFill>
                  <a:srgbClr val="002060"/>
                </a:solidFill>
              </a:rPr>
              <a:t>», «Сименс»,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Испанские, </a:t>
            </a:r>
            <a:r>
              <a:rPr lang="ru-RU" sz="2400" dirty="0" smtClean="0">
                <a:solidFill>
                  <a:srgbClr val="002060"/>
                </a:solidFill>
              </a:rPr>
              <a:t>Китайские, Немецкие, Финские, </a:t>
            </a:r>
            <a:r>
              <a:rPr lang="ru-RU" sz="2400" dirty="0">
                <a:solidFill>
                  <a:srgbClr val="002060"/>
                </a:solidFill>
              </a:rPr>
              <a:t>Французские</a:t>
            </a:r>
            <a:r>
              <a:rPr lang="ru-RU" sz="2400" dirty="0" smtClean="0">
                <a:solidFill>
                  <a:srgbClr val="002060"/>
                </a:solidFill>
              </a:rPr>
              <a:t>, железные дороги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536716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77056" y="80628"/>
            <a:ext cx="7910016" cy="540061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Позиционирование на международном уровне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38100" y="63500"/>
            <a:ext cx="433636" cy="34116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6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6216" y="1196752"/>
            <a:ext cx="3125664" cy="151216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Увеличение </a:t>
            </a:r>
            <a:r>
              <a:rPr lang="ru-RU" sz="2200" dirty="0" smtClean="0">
                <a:solidFill>
                  <a:srgbClr val="FF0000"/>
                </a:solidFill>
              </a:rPr>
              <a:t>экспорта научно-образовательных услуг</a:t>
            </a:r>
            <a:endParaRPr lang="ru-RU" sz="2200" dirty="0" smtClean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3212976"/>
            <a:ext cx="3096344" cy="1296144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Практическая </a:t>
            </a:r>
            <a:r>
              <a:rPr lang="ru-RU" sz="2200" dirty="0" smtClean="0">
                <a:solidFill>
                  <a:srgbClr val="FF0000"/>
                </a:solidFill>
              </a:rPr>
              <a:t>привлекательность магистратуры </a:t>
            </a:r>
            <a:endParaRPr lang="ru-RU" sz="2200" dirty="0" smtClean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5013176"/>
            <a:ext cx="3096344" cy="1224134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Международные структуры с участием бизнеса 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на </a:t>
            </a:r>
            <a:r>
              <a:rPr lang="ru-RU" sz="2200" dirty="0" smtClean="0">
                <a:solidFill>
                  <a:srgbClr val="FF0000"/>
                </a:solidFill>
              </a:rPr>
              <a:t>базе вузов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212976"/>
            <a:ext cx="4358401" cy="1296144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Активное вовлечение обучающихся </a:t>
            </a:r>
            <a:r>
              <a:rPr lang="ru-RU" sz="2200" dirty="0">
                <a:solidFill>
                  <a:srgbClr val="002060"/>
                </a:solidFill>
              </a:rPr>
              <a:t>в </a:t>
            </a:r>
            <a:r>
              <a:rPr lang="ru-RU" sz="2200" dirty="0" smtClean="0">
                <a:solidFill>
                  <a:srgbClr val="002060"/>
                </a:solidFill>
              </a:rPr>
              <a:t>проекты </a:t>
            </a:r>
            <a:r>
              <a:rPr lang="ru-RU" sz="2200" dirty="0">
                <a:solidFill>
                  <a:srgbClr val="002060"/>
                </a:solidFill>
              </a:rPr>
              <a:t>с участием </a:t>
            </a:r>
            <a:r>
              <a:rPr lang="ru-RU" sz="2200" dirty="0" smtClean="0">
                <a:solidFill>
                  <a:srgbClr val="002060"/>
                </a:solidFill>
              </a:rPr>
              <a:t>международных компаний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51164" y="1196753"/>
            <a:ext cx="4341316" cy="1512167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Международные </a:t>
            </a:r>
            <a:r>
              <a:rPr lang="ru-RU" sz="2200" dirty="0" smtClean="0">
                <a:solidFill>
                  <a:srgbClr val="FF0000"/>
                </a:solidFill>
              </a:rPr>
              <a:t>образовательные программы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200" dirty="0">
                <a:solidFill>
                  <a:srgbClr val="002060"/>
                </a:solidFill>
              </a:rPr>
              <a:t>(</a:t>
            </a:r>
            <a:r>
              <a:rPr lang="ru-RU" sz="2200" dirty="0" smtClean="0">
                <a:solidFill>
                  <a:srgbClr val="002060"/>
                </a:solidFill>
              </a:rPr>
              <a:t>в том числе </a:t>
            </a:r>
            <a:r>
              <a:rPr lang="ru-RU" sz="2200" dirty="0" smtClean="0">
                <a:solidFill>
                  <a:srgbClr val="FF0000"/>
                </a:solidFill>
              </a:rPr>
              <a:t>ДПО, МБА</a:t>
            </a:r>
            <a:r>
              <a:rPr lang="ru-RU" sz="2200" dirty="0" smtClean="0">
                <a:solidFill>
                  <a:srgbClr val="002060"/>
                </a:solidFill>
              </a:rPr>
              <a:t>), исследования, конференции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82840" y="5013176"/>
            <a:ext cx="4309640" cy="1224135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Научно-образовательные центры.</a:t>
            </a:r>
          </a:p>
          <a:p>
            <a:pPr algn="ctr">
              <a:lnSpc>
                <a:spcPts val="24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Ассоциативные объединения</a:t>
            </a:r>
          </a:p>
        </p:txBody>
      </p:sp>
      <p:sp>
        <p:nvSpPr>
          <p:cNvPr id="19" name="Нашивка 18"/>
          <p:cNvSpPr/>
          <p:nvPr/>
        </p:nvSpPr>
        <p:spPr>
          <a:xfrm rot="10800000" flipH="1">
            <a:off x="3804740" y="5301208"/>
            <a:ext cx="602333" cy="733523"/>
          </a:xfrm>
          <a:prstGeom prst="chevron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 rot="10800000" flipH="1">
            <a:off x="3779913" y="3429000"/>
            <a:ext cx="602333" cy="733523"/>
          </a:xfrm>
          <a:prstGeom prst="chevron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 rot="10800000" flipH="1">
            <a:off x="3779913" y="1556792"/>
            <a:ext cx="602333" cy="733523"/>
          </a:xfrm>
          <a:prstGeom prst="chevron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38957" y="105059"/>
            <a:ext cx="428587" cy="371613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7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203848" y="3168594"/>
            <a:ext cx="2692561" cy="1512169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endParaRPr lang="ru-RU" sz="2400" dirty="0" smtClean="0"/>
          </a:p>
          <a:p>
            <a:pPr algn="ctr">
              <a:lnSpc>
                <a:spcPts val="2800"/>
              </a:lnSpc>
            </a:pPr>
            <a:r>
              <a:rPr lang="ru-RU" sz="2400" dirty="0" smtClean="0"/>
              <a:t>ВУЗЫ –</a:t>
            </a:r>
          </a:p>
          <a:p>
            <a:pPr algn="ctr">
              <a:lnSpc>
                <a:spcPts val="2800"/>
              </a:lnSpc>
            </a:pPr>
            <a:r>
              <a:rPr lang="ru-RU" sz="2400" dirty="0" smtClean="0"/>
              <a:t>ПАРТНЁРЫ</a:t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3247591" y="1196752"/>
            <a:ext cx="2476537" cy="115212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ЕВРОСОЮЗ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103339"/>
            <a:ext cx="7992888" cy="877389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Формат  международного партнёрства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(континентальные и межконтинентальные объединения)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5263" y="5589240"/>
            <a:ext cx="2476537" cy="115212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СОДРУЖЕСТВО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НЕЗАВИСИМЫХ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ГОСУДАРСТВ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1196752"/>
            <a:ext cx="2476537" cy="115212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БРИКС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156176" y="1196752"/>
            <a:ext cx="2764569" cy="115212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ШАНХАЙСКАЯ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ОРГАНИЗАЦИЯ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СОТРУДНИЧЕСТВА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47591" y="5589240"/>
            <a:ext cx="2476537" cy="115212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ЕВРАЗИЙСКИЙ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ЭКОНОМИЧЕСКИЙ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СОЮЗ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56177" y="5589240"/>
            <a:ext cx="2764568" cy="115212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ТАМОЖЕННЫЙ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СОЮЗ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 rot="18157889" flipH="1">
            <a:off x="2220067" y="2038155"/>
            <a:ext cx="316295" cy="1821266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3615220" flipH="1">
            <a:off x="6467675" y="1935320"/>
            <a:ext cx="341371" cy="1910889"/>
          </a:xfrm>
          <a:prstGeom prst="triangl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flipH="1">
            <a:off x="4355976" y="2420888"/>
            <a:ext cx="227640" cy="648072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 rot="14280217" flipH="1">
            <a:off x="2193517" y="4042125"/>
            <a:ext cx="364476" cy="1725142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7190181" flipH="1">
            <a:off x="6419185" y="4132614"/>
            <a:ext cx="327855" cy="1792447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609683" flipH="1">
            <a:off x="4436493" y="4875984"/>
            <a:ext cx="263185" cy="597802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8647</TotalTime>
  <Words>362</Words>
  <Application>Microsoft Office PowerPoint</Application>
  <PresentationFormat>Экран (4:3)</PresentationFormat>
  <Paragraphs>99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Тема1</vt:lpstr>
      <vt:lpstr>1_Тема1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938</cp:revision>
  <cp:lastPrinted>2015-03-19T10:41:37Z</cp:lastPrinted>
  <dcterms:created xsi:type="dcterms:W3CDTF">2005-10-12T08:18:34Z</dcterms:created>
  <dcterms:modified xsi:type="dcterms:W3CDTF">2015-06-24T11:19:11Z</dcterms:modified>
</cp:coreProperties>
</file>